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2" r:id="rId2"/>
    <p:sldId id="257" r:id="rId3"/>
    <p:sldId id="258" r:id="rId4"/>
    <p:sldId id="259" r:id="rId5"/>
    <p:sldId id="261" r:id="rId6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ED96ED-1001-44D5-B714-36ACD4602E3A}" v="420" dt="2025-01-09T16:57:49.097"/>
    <p1510:client id="{CB38E657-9DEE-4592-9702-1927350D4071}" v="1" dt="2025-01-09T17:13:06.2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2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y Guy" userId="6956790a203d7726" providerId="LiveId" clId="{CB38E657-9DEE-4592-9702-1927350D4071}"/>
    <pc:docChg chg="modSld">
      <pc:chgData name="Roy Guy" userId="6956790a203d7726" providerId="LiveId" clId="{CB38E657-9DEE-4592-9702-1927350D4071}" dt="2025-01-09T17:13:27.503" v="40" actId="6549"/>
      <pc:docMkLst>
        <pc:docMk/>
      </pc:docMkLst>
      <pc:sldChg chg="addSp modSp mod">
        <pc:chgData name="Roy Guy" userId="6956790a203d7726" providerId="LiveId" clId="{CB38E657-9DEE-4592-9702-1927350D4071}" dt="2025-01-09T17:13:27.503" v="40" actId="6549"/>
        <pc:sldMkLst>
          <pc:docMk/>
          <pc:sldMk cId="3810514936" sldId="262"/>
        </pc:sldMkLst>
        <pc:spChg chg="add mod">
          <ac:chgData name="Roy Guy" userId="6956790a203d7726" providerId="LiveId" clId="{CB38E657-9DEE-4592-9702-1927350D4071}" dt="2025-01-09T17:13:06.212" v="5" actId="33987"/>
          <ac:spMkLst>
            <pc:docMk/>
            <pc:sldMk cId="3810514936" sldId="262"/>
            <ac:spMk id="2" creationId="{0EE752C3-9A50-744F-30E1-52AD2FF41382}"/>
          </ac:spMkLst>
        </pc:spChg>
        <pc:spChg chg="mod">
          <ac:chgData name="Roy Guy" userId="6956790a203d7726" providerId="LiveId" clId="{CB38E657-9DEE-4592-9702-1927350D4071}" dt="2025-01-09T17:13:27.503" v="40" actId="6549"/>
          <ac:spMkLst>
            <pc:docMk/>
            <pc:sldMk cId="3810514936" sldId="262"/>
            <ac:spMk id="7" creationId="{20781070-2C1C-AB75-A90B-E9929CDAF16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6956790a203d7726/Desktop/The%20Rye%20Wetlands%20Desktop/Rye%20Meadows%20Bird%20Surveys/2024/2024%20Monthly%20lists%20xlsx/Dec%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Ex1.xml.rels><?xml version="1.0" encoding="UTF-8" standalone="yes"?>
<Relationships xmlns="http://schemas.openxmlformats.org/package/2006/relationships"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2000" dirty="0"/>
              <a:t>Most frequently observed Species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5638792735449134"/>
          <c:y val="8.5105069538823019E-2"/>
          <c:w val="0.70279618429338842"/>
          <c:h val="0.8624300069400403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Summary!$B$2:$B$47</c:f>
              <c:strCache>
                <c:ptCount val="46"/>
                <c:pt idx="0">
                  <c:v>Black Headed Gull</c:v>
                </c:pt>
                <c:pt idx="1">
                  <c:v>Blackbird</c:v>
                </c:pt>
                <c:pt idx="2">
                  <c:v>Blackcap</c:v>
                </c:pt>
                <c:pt idx="3">
                  <c:v>Blue Tit</c:v>
                </c:pt>
                <c:pt idx="4">
                  <c:v>Buzzard</c:v>
                </c:pt>
                <c:pt idx="5">
                  <c:v>Canada Goose</c:v>
                </c:pt>
                <c:pt idx="6">
                  <c:v>Carrion Crow</c:v>
                </c:pt>
                <c:pt idx="7">
                  <c:v>Chaffinch</c:v>
                </c:pt>
                <c:pt idx="8">
                  <c:v>Chiffchaff</c:v>
                </c:pt>
                <c:pt idx="9">
                  <c:v>Coal Tit</c:v>
                </c:pt>
                <c:pt idx="10">
                  <c:v>Collared Dove</c:v>
                </c:pt>
                <c:pt idx="11">
                  <c:v>Dunnock</c:v>
                </c:pt>
                <c:pt idx="12">
                  <c:v>Egyptian Goose</c:v>
                </c:pt>
                <c:pt idx="13">
                  <c:v>Goldfinch</c:v>
                </c:pt>
                <c:pt idx="14">
                  <c:v>Gt Spotted Woodpecker</c:v>
                </c:pt>
                <c:pt idx="15">
                  <c:v>Great Tit</c:v>
                </c:pt>
                <c:pt idx="16">
                  <c:v>Green Woodpecker</c:v>
                </c:pt>
                <c:pt idx="17">
                  <c:v>Greenfinch</c:v>
                </c:pt>
                <c:pt idx="18">
                  <c:v>Grey Heron</c:v>
                </c:pt>
                <c:pt idx="19">
                  <c:v>House Sparrow</c:v>
                </c:pt>
                <c:pt idx="20">
                  <c:v>Jackdaw</c:v>
                </c:pt>
                <c:pt idx="21">
                  <c:v>Jay</c:v>
                </c:pt>
                <c:pt idx="22">
                  <c:v>Long Tailed Tit</c:v>
                </c:pt>
                <c:pt idx="23">
                  <c:v>Magpie</c:v>
                </c:pt>
                <c:pt idx="24">
                  <c:v>Mallard</c:v>
                </c:pt>
                <c:pt idx="25">
                  <c:v>Mistle Thrush</c:v>
                </c:pt>
                <c:pt idx="26">
                  <c:v>Nuthatch</c:v>
                </c:pt>
                <c:pt idx="27">
                  <c:v>Pheasant</c:v>
                </c:pt>
                <c:pt idx="28">
                  <c:v>Pied Wagtail</c:v>
                </c:pt>
                <c:pt idx="29">
                  <c:v>Red Kite</c:v>
                </c:pt>
                <c:pt idx="30">
                  <c:v>Redstart</c:v>
                </c:pt>
                <c:pt idx="31">
                  <c:v>Redwing</c:v>
                </c:pt>
                <c:pt idx="32">
                  <c:v>Reed Bunting</c:v>
                </c:pt>
                <c:pt idx="33">
                  <c:v>Reed Warbler</c:v>
                </c:pt>
                <c:pt idx="34">
                  <c:v>Ring Neck Parakeet</c:v>
                </c:pt>
                <c:pt idx="35">
                  <c:v>Robin</c:v>
                </c:pt>
                <c:pt idx="36">
                  <c:v>Song Thrush</c:v>
                </c:pt>
                <c:pt idx="37">
                  <c:v>Sparrowhawk</c:v>
                </c:pt>
                <c:pt idx="38">
                  <c:v>Starling</c:v>
                </c:pt>
                <c:pt idx="39">
                  <c:v>Stock Dove</c:v>
                </c:pt>
                <c:pt idx="40">
                  <c:v>Swallow</c:v>
                </c:pt>
                <c:pt idx="41">
                  <c:v>Treecreeper</c:v>
                </c:pt>
                <c:pt idx="42">
                  <c:v>Whitethroat</c:v>
                </c:pt>
                <c:pt idx="43">
                  <c:v>Willow Warbler</c:v>
                </c:pt>
                <c:pt idx="44">
                  <c:v>Wood Pigeon</c:v>
                </c:pt>
                <c:pt idx="45">
                  <c:v>Wren</c:v>
                </c:pt>
              </c:strCache>
            </c:strRef>
          </c:cat>
          <c:val>
            <c:numRef>
              <c:f>Summary!$O$2:$O$47</c:f>
              <c:numCache>
                <c:formatCode>General</c:formatCode>
                <c:ptCount val="46"/>
                <c:pt idx="0">
                  <c:v>4</c:v>
                </c:pt>
                <c:pt idx="1">
                  <c:v>59</c:v>
                </c:pt>
                <c:pt idx="2">
                  <c:v>6</c:v>
                </c:pt>
                <c:pt idx="3">
                  <c:v>301</c:v>
                </c:pt>
                <c:pt idx="4">
                  <c:v>4</c:v>
                </c:pt>
                <c:pt idx="5">
                  <c:v>2</c:v>
                </c:pt>
                <c:pt idx="6">
                  <c:v>177</c:v>
                </c:pt>
                <c:pt idx="7">
                  <c:v>28</c:v>
                </c:pt>
                <c:pt idx="8">
                  <c:v>31</c:v>
                </c:pt>
                <c:pt idx="9">
                  <c:v>3</c:v>
                </c:pt>
                <c:pt idx="10">
                  <c:v>24</c:v>
                </c:pt>
                <c:pt idx="11">
                  <c:v>44</c:v>
                </c:pt>
                <c:pt idx="12">
                  <c:v>0</c:v>
                </c:pt>
                <c:pt idx="13">
                  <c:v>172</c:v>
                </c:pt>
                <c:pt idx="14">
                  <c:v>9</c:v>
                </c:pt>
                <c:pt idx="15">
                  <c:v>136</c:v>
                </c:pt>
                <c:pt idx="16">
                  <c:v>6</c:v>
                </c:pt>
                <c:pt idx="17">
                  <c:v>14</c:v>
                </c:pt>
                <c:pt idx="18">
                  <c:v>3</c:v>
                </c:pt>
                <c:pt idx="19">
                  <c:v>14</c:v>
                </c:pt>
                <c:pt idx="20">
                  <c:v>366</c:v>
                </c:pt>
                <c:pt idx="21">
                  <c:v>12</c:v>
                </c:pt>
                <c:pt idx="22">
                  <c:v>34</c:v>
                </c:pt>
                <c:pt idx="23">
                  <c:v>158</c:v>
                </c:pt>
                <c:pt idx="24">
                  <c:v>4</c:v>
                </c:pt>
                <c:pt idx="25">
                  <c:v>3</c:v>
                </c:pt>
                <c:pt idx="26">
                  <c:v>2</c:v>
                </c:pt>
                <c:pt idx="27">
                  <c:v>0</c:v>
                </c:pt>
                <c:pt idx="28">
                  <c:v>1</c:v>
                </c:pt>
                <c:pt idx="29">
                  <c:v>1</c:v>
                </c:pt>
                <c:pt idx="30">
                  <c:v>2</c:v>
                </c:pt>
                <c:pt idx="31">
                  <c:v>20</c:v>
                </c:pt>
                <c:pt idx="32">
                  <c:v>0</c:v>
                </c:pt>
                <c:pt idx="33">
                  <c:v>0</c:v>
                </c:pt>
                <c:pt idx="34">
                  <c:v>142</c:v>
                </c:pt>
                <c:pt idx="35">
                  <c:v>89</c:v>
                </c:pt>
                <c:pt idx="36">
                  <c:v>2</c:v>
                </c:pt>
                <c:pt idx="37">
                  <c:v>1</c:v>
                </c:pt>
                <c:pt idx="38">
                  <c:v>283</c:v>
                </c:pt>
                <c:pt idx="39">
                  <c:v>8</c:v>
                </c:pt>
                <c:pt idx="40">
                  <c:v>12</c:v>
                </c:pt>
                <c:pt idx="41">
                  <c:v>1</c:v>
                </c:pt>
                <c:pt idx="42">
                  <c:v>2</c:v>
                </c:pt>
                <c:pt idx="43">
                  <c:v>0</c:v>
                </c:pt>
                <c:pt idx="44">
                  <c:v>286</c:v>
                </c:pt>
                <c:pt idx="45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5D-4135-BCAB-E4EDCE64A4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7329535"/>
        <c:axId val="1037333855"/>
      </c:barChart>
      <c:catAx>
        <c:axId val="103732953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37333855"/>
        <c:crosses val="autoZero"/>
        <c:auto val="1"/>
        <c:lblAlgn val="ctr"/>
        <c:lblOffset val="100"/>
        <c:noMultiLvlLbl val="0"/>
      </c:catAx>
      <c:valAx>
        <c:axId val="1037333855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037329535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9214246854917"/>
          <c:y val="9.2734262213247057E-2"/>
          <c:w val="0.7307118840564879"/>
          <c:h val="0.79362170443677982"/>
        </c:manualLayout>
      </c:layout>
      <c:barChart>
        <c:barDir val="bar"/>
        <c:grouping val="clustered"/>
        <c:varyColors val="0"/>
        <c:ser>
          <c:idx val="0"/>
          <c:order val="0"/>
          <c:tx>
            <c:v>Field</c:v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Summary!$C$53:$L$53</c:f>
              <c:strCache>
                <c:ptCount val="10"/>
                <c:pt idx="0">
                  <c:v>Jack Adams</c:v>
                </c:pt>
                <c:pt idx="1">
                  <c:v>Fraudings</c:v>
                </c:pt>
                <c:pt idx="2">
                  <c:v>Centenary</c:v>
                </c:pt>
                <c:pt idx="3">
                  <c:v>Fraudings Marsh</c:v>
                </c:pt>
                <c:pt idx="4">
                  <c:v>Tomletts</c:v>
                </c:pt>
                <c:pt idx="5">
                  <c:v>Seamers</c:v>
                </c:pt>
                <c:pt idx="6">
                  <c:v>Gullett North</c:v>
                </c:pt>
                <c:pt idx="7">
                  <c:v>Winter Meadow North</c:v>
                </c:pt>
                <c:pt idx="8">
                  <c:v>Winter Meadow South</c:v>
                </c:pt>
                <c:pt idx="9">
                  <c:v>Gullett South</c:v>
                </c:pt>
              </c:strCache>
            </c:strRef>
          </c:cat>
          <c:val>
            <c:numRef>
              <c:f>Summary!$C$53:$L$53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FB-4877-892E-CCE6623A6F7D}"/>
            </c:ext>
          </c:extLst>
        </c:ser>
        <c:ser>
          <c:idx val="1"/>
          <c:order val="1"/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Summary!$C$53:$L$53</c:f>
              <c:strCache>
                <c:ptCount val="10"/>
                <c:pt idx="0">
                  <c:v>Jack Adams</c:v>
                </c:pt>
                <c:pt idx="1">
                  <c:v>Fraudings</c:v>
                </c:pt>
                <c:pt idx="2">
                  <c:v>Centenary</c:v>
                </c:pt>
                <c:pt idx="3">
                  <c:v>Fraudings Marsh</c:v>
                </c:pt>
                <c:pt idx="4">
                  <c:v>Tomletts</c:v>
                </c:pt>
                <c:pt idx="5">
                  <c:v>Seamers</c:v>
                </c:pt>
                <c:pt idx="6">
                  <c:v>Gullett North</c:v>
                </c:pt>
                <c:pt idx="7">
                  <c:v>Winter Meadow North</c:v>
                </c:pt>
                <c:pt idx="8">
                  <c:v>Winter Meadow South</c:v>
                </c:pt>
                <c:pt idx="9">
                  <c:v>Gullett South</c:v>
                </c:pt>
              </c:strCache>
            </c:strRef>
          </c:cat>
          <c:val>
            <c:numRef>
              <c:f>Summary!$C$66:$L$66</c:f>
              <c:numCache>
                <c:formatCode>General</c:formatCode>
                <c:ptCount val="10"/>
                <c:pt idx="0">
                  <c:v>179</c:v>
                </c:pt>
                <c:pt idx="1">
                  <c:v>269</c:v>
                </c:pt>
                <c:pt idx="2">
                  <c:v>237</c:v>
                </c:pt>
                <c:pt idx="3">
                  <c:v>254</c:v>
                </c:pt>
                <c:pt idx="4">
                  <c:v>244</c:v>
                </c:pt>
                <c:pt idx="5">
                  <c:v>199</c:v>
                </c:pt>
                <c:pt idx="6">
                  <c:v>347</c:v>
                </c:pt>
                <c:pt idx="7">
                  <c:v>339</c:v>
                </c:pt>
                <c:pt idx="8">
                  <c:v>313</c:v>
                </c:pt>
                <c:pt idx="9">
                  <c:v>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FB-4877-892E-CCE6623A6F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31039215"/>
        <c:axId val="1131039695"/>
      </c:barChart>
      <c:catAx>
        <c:axId val="113103921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1039695"/>
        <c:crosses val="autoZero"/>
        <c:auto val="1"/>
        <c:lblAlgn val="ctr"/>
        <c:lblOffset val="100"/>
        <c:noMultiLvlLbl val="0"/>
      </c:catAx>
      <c:valAx>
        <c:axId val="11310396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10392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5358705161854769E-2"/>
          <c:y val="2.5428331875182269E-2"/>
          <c:w val="0.89019685039370078"/>
          <c:h val="0.8416746864975212"/>
        </c:manualLayout>
      </c:layout>
      <c:bar3DChart>
        <c:barDir val="col"/>
        <c:grouping val="stacked"/>
        <c:varyColors val="0"/>
        <c:ser>
          <c:idx val="0"/>
          <c:order val="0"/>
          <c:tx>
            <c:v>Numbers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Summary!$B$54:$B$65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Mch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Summary!$M$54:$M$65</c:f>
              <c:numCache>
                <c:formatCode>General</c:formatCode>
                <c:ptCount val="12"/>
                <c:pt idx="0" formatCode="0">
                  <c:v>180</c:v>
                </c:pt>
                <c:pt idx="1">
                  <c:v>233</c:v>
                </c:pt>
                <c:pt idx="2">
                  <c:v>212</c:v>
                </c:pt>
                <c:pt idx="3">
                  <c:v>208</c:v>
                </c:pt>
                <c:pt idx="4">
                  <c:v>154</c:v>
                </c:pt>
                <c:pt idx="5">
                  <c:v>255</c:v>
                </c:pt>
                <c:pt idx="6">
                  <c:v>236</c:v>
                </c:pt>
                <c:pt idx="7">
                  <c:v>176</c:v>
                </c:pt>
                <c:pt idx="8">
                  <c:v>156</c:v>
                </c:pt>
                <c:pt idx="9">
                  <c:v>208</c:v>
                </c:pt>
                <c:pt idx="10">
                  <c:v>332</c:v>
                </c:pt>
                <c:pt idx="11">
                  <c:v>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D9-4E01-9C3F-F9FD72CC829A}"/>
            </c:ext>
          </c:extLst>
        </c:ser>
        <c:ser>
          <c:idx val="1"/>
          <c:order val="1"/>
          <c:tx>
            <c:strRef>
              <c:f>Summary!$B$54:$B$65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Mch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tx>
          <c:spPr>
            <a:solidFill>
              <a:schemeClr val="accent2"/>
            </a:solidFill>
            <a:ln w="0">
              <a:solidFill>
                <a:schemeClr val="accent2">
                  <a:lumMod val="60000"/>
                  <a:lumOff val="40000"/>
                </a:schemeClr>
              </a:solidFill>
            </a:ln>
            <a:effectLst/>
            <a:sp3d>
              <a:contourClr>
                <a:schemeClr val="accent2">
                  <a:lumMod val="60000"/>
                  <a:lumOff val="40000"/>
                </a:schemeClr>
              </a:contourClr>
            </a:sp3d>
          </c:spPr>
          <c:invertIfNegative val="0"/>
          <c:cat>
            <c:strRef>
              <c:f>Summary!$B$54:$B$65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Mch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Summary!$C$53:$L$53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D9-4E01-9C3F-F9FD72CC82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5"/>
        <c:shape val="box"/>
        <c:axId val="1224841743"/>
        <c:axId val="1224842703"/>
        <c:axId val="0"/>
      </c:bar3DChart>
      <c:catAx>
        <c:axId val="1224841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4842703"/>
        <c:crosses val="autoZero"/>
        <c:auto val="1"/>
        <c:lblAlgn val="ctr"/>
        <c:lblOffset val="100"/>
        <c:noMultiLvlLbl val="0"/>
      </c:catAx>
      <c:valAx>
        <c:axId val="1224842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48417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0">
      <a:solidFill>
        <a:schemeClr val="accent2">
          <a:lumMod val="60000"/>
          <a:lumOff val="40000"/>
        </a:schemeClr>
      </a:solidFill>
    </a:ln>
    <a:effectLst/>
  </c:spPr>
  <c:txPr>
    <a:bodyPr rot="0"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>
    <cx:plotArea>
      <cx:plotAreaRegion/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2225F-938C-4E27-AF35-DF3D68DB9677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66950" y="1243013"/>
            <a:ext cx="23241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11E95-0066-46C5-BB90-93C1C2146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208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11E95-0066-46C5-BB90-93C1C214658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2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37DC-325E-4CE2-AE7D-3AB6A4435B0C}" type="datetime8">
              <a:rPr lang="en-GB" smtClean="0"/>
              <a:t>09/01/2025 17:12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Total Observations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C5A3-54A9-4108-A303-ACCF1769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76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539A8-3A5D-44DD-A1A3-9A906C83B2BE}" type="datetime8">
              <a:rPr lang="en-GB" smtClean="0"/>
              <a:t>09/01/2025 17:12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Total Observations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C5A3-54A9-4108-A303-ACCF1769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45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4EE2A-A906-4A61-9AD1-982F91F88780}" type="datetime8">
              <a:rPr lang="en-GB" smtClean="0"/>
              <a:t>09/01/2025 17:12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Total Observations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C5A3-54A9-4108-A303-ACCF1769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99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C55A-2AC1-4B60-BB67-47FA3D6CF8DE}" type="datetime8">
              <a:rPr lang="en-GB" smtClean="0"/>
              <a:t>09/01/2025 17:12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Total Observations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C5A3-54A9-4108-A303-ACCF1769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76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69CE-7252-43F7-8716-BDF435A08899}" type="datetime8">
              <a:rPr lang="en-GB" smtClean="0"/>
              <a:t>09/01/2025 17:12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Total Observations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C5A3-54A9-4108-A303-ACCF1769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7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54E19-9E8B-4DF0-80E5-7174B2546C4E}" type="datetime8">
              <a:rPr lang="en-GB" smtClean="0"/>
              <a:t>09/01/2025 17:12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Total Observations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C5A3-54A9-4108-A303-ACCF1769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185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FEAE-4707-42E5-8456-6587CEC6DAE1}" type="datetime8">
              <a:rPr lang="en-GB" smtClean="0"/>
              <a:t>09/01/2025 17:12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Total Observations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C5A3-54A9-4108-A303-ACCF1769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4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4118-F347-4567-8B9A-A8FDC1A138EE}" type="datetime8">
              <a:rPr lang="en-GB" smtClean="0"/>
              <a:t>09/01/2025 17:12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Total Observations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C5A3-54A9-4108-A303-ACCF1769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73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0CC4-F191-41E0-94B2-5507B2709F75}" type="datetime8">
              <a:rPr lang="en-GB" smtClean="0"/>
              <a:t>09/01/2025 17:12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Total Observations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C5A3-54A9-4108-A303-ACCF1769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69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227D-279B-4A70-97F7-1427734DD737}" type="datetime8">
              <a:rPr lang="en-GB" smtClean="0"/>
              <a:t>09/01/2025 17:12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Total Observations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C5A3-54A9-4108-A303-ACCF1769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517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8354-72C7-4904-900C-B49ACE2E3361}" type="datetime8">
              <a:rPr lang="en-GB" smtClean="0"/>
              <a:t>09/01/2025 17:12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Total Observations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C5A3-54A9-4108-A303-ACCF1769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1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3C0B6B-D66B-44D2-A036-23AA62FF7ADF}" type="datetime8">
              <a:rPr lang="en-GB" smtClean="0"/>
              <a:t>09/01/2025 17:12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GB"/>
              <a:t>Total Observations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4CC5A3-54A9-4108-A303-ACCF1769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830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7F634-C1A9-ED6F-EC0C-16A3FA7CA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C55A-2AC1-4B60-BB67-47FA3D6CF8DE}" type="datetime8">
              <a:rPr lang="en-GB" smtClean="0"/>
              <a:t>09/01/2025 17:12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3B076-646D-8AB8-4E0C-A145A10B4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Total Observations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AC6C2-AB61-1C3B-7E8D-D09FA673C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C5A3-54A9-4108-A303-ACCF1769EECF}" type="slidenum">
              <a:rPr lang="en-GB" smtClean="0"/>
              <a:t>1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781070-2C1C-AB75-A90B-E9929CDAF166}"/>
              </a:ext>
            </a:extLst>
          </p:cNvPr>
          <p:cNvSpPr/>
          <p:nvPr/>
        </p:nvSpPr>
        <p:spPr>
          <a:xfrm>
            <a:off x="-638856" y="1131397"/>
            <a:ext cx="813571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The Rye Wetlands</a:t>
            </a:r>
          </a:p>
          <a:p>
            <a:pPr algn="ctr"/>
            <a:endParaRPr lang="en-GB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EE752C3-9A50-744F-30E1-52AD2FF41382}"/>
              </a:ext>
            </a:extLst>
          </p:cNvPr>
          <p:cNvSpPr/>
          <p:nvPr/>
        </p:nvSpPr>
        <p:spPr>
          <a:xfrm>
            <a:off x="567864" y="3660338"/>
            <a:ext cx="572227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Annual Summary </a:t>
            </a:r>
          </a:p>
          <a:p>
            <a:pPr algn="ctr"/>
            <a:r>
              <a:rPr lang="en-GB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of </a:t>
            </a:r>
          </a:p>
          <a:p>
            <a:pPr algn="ctr"/>
            <a:r>
              <a:rPr lang="en-GB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Bird Surveys</a:t>
            </a:r>
          </a:p>
        </p:txBody>
      </p:sp>
    </p:spTree>
    <p:extLst>
      <p:ext uri="{BB962C8B-B14F-4D97-AF65-F5344CB8AC3E}">
        <p14:creationId xmlns:p14="http://schemas.microsoft.com/office/powerpoint/2010/main" val="381051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7F982-5FE4-7B1B-732A-FA12C5BC7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609064"/>
          </a:xfrm>
        </p:spPr>
        <p:txBody>
          <a:bodyPr>
            <a:normAutofit/>
          </a:bodyPr>
          <a:lstStyle/>
          <a:p>
            <a:pPr algn="ctr"/>
            <a:r>
              <a:rPr lang="en-GB" sz="2400" dirty="0"/>
              <a:t>Total Observations 2024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5923A0-46B1-9742-D7EC-30EF1D27EF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96150"/>
              </p:ext>
            </p:extLst>
          </p:nvPr>
        </p:nvGraphicFramePr>
        <p:xfrm>
          <a:off x="471489" y="1254034"/>
          <a:ext cx="5784668" cy="801559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362846">
                  <a:extLst>
                    <a:ext uri="{9D8B030D-6E8A-4147-A177-3AD203B41FA5}">
                      <a16:colId xmlns:a16="http://schemas.microsoft.com/office/drawing/2014/main" val="3581506513"/>
                    </a:ext>
                  </a:extLst>
                </a:gridCol>
                <a:gridCol w="379348">
                  <a:extLst>
                    <a:ext uri="{9D8B030D-6E8A-4147-A177-3AD203B41FA5}">
                      <a16:colId xmlns:a16="http://schemas.microsoft.com/office/drawing/2014/main" val="2492910692"/>
                    </a:ext>
                  </a:extLst>
                </a:gridCol>
                <a:gridCol w="379348">
                  <a:extLst>
                    <a:ext uri="{9D8B030D-6E8A-4147-A177-3AD203B41FA5}">
                      <a16:colId xmlns:a16="http://schemas.microsoft.com/office/drawing/2014/main" val="3431355326"/>
                    </a:ext>
                  </a:extLst>
                </a:gridCol>
                <a:gridCol w="379348">
                  <a:extLst>
                    <a:ext uri="{9D8B030D-6E8A-4147-A177-3AD203B41FA5}">
                      <a16:colId xmlns:a16="http://schemas.microsoft.com/office/drawing/2014/main" val="3887436673"/>
                    </a:ext>
                  </a:extLst>
                </a:gridCol>
                <a:gridCol w="379348">
                  <a:extLst>
                    <a:ext uri="{9D8B030D-6E8A-4147-A177-3AD203B41FA5}">
                      <a16:colId xmlns:a16="http://schemas.microsoft.com/office/drawing/2014/main" val="1108315554"/>
                    </a:ext>
                  </a:extLst>
                </a:gridCol>
                <a:gridCol w="379348">
                  <a:extLst>
                    <a:ext uri="{9D8B030D-6E8A-4147-A177-3AD203B41FA5}">
                      <a16:colId xmlns:a16="http://schemas.microsoft.com/office/drawing/2014/main" val="671034111"/>
                    </a:ext>
                  </a:extLst>
                </a:gridCol>
                <a:gridCol w="379348">
                  <a:extLst>
                    <a:ext uri="{9D8B030D-6E8A-4147-A177-3AD203B41FA5}">
                      <a16:colId xmlns:a16="http://schemas.microsoft.com/office/drawing/2014/main" val="1158476191"/>
                    </a:ext>
                  </a:extLst>
                </a:gridCol>
                <a:gridCol w="379348">
                  <a:extLst>
                    <a:ext uri="{9D8B030D-6E8A-4147-A177-3AD203B41FA5}">
                      <a16:colId xmlns:a16="http://schemas.microsoft.com/office/drawing/2014/main" val="230357065"/>
                    </a:ext>
                  </a:extLst>
                </a:gridCol>
                <a:gridCol w="248994">
                  <a:extLst>
                    <a:ext uri="{9D8B030D-6E8A-4147-A177-3AD203B41FA5}">
                      <a16:colId xmlns:a16="http://schemas.microsoft.com/office/drawing/2014/main" val="243201863"/>
                    </a:ext>
                  </a:extLst>
                </a:gridCol>
                <a:gridCol w="379348">
                  <a:extLst>
                    <a:ext uri="{9D8B030D-6E8A-4147-A177-3AD203B41FA5}">
                      <a16:colId xmlns:a16="http://schemas.microsoft.com/office/drawing/2014/main" val="3002845810"/>
                    </a:ext>
                  </a:extLst>
                </a:gridCol>
                <a:gridCol w="379348">
                  <a:extLst>
                    <a:ext uri="{9D8B030D-6E8A-4147-A177-3AD203B41FA5}">
                      <a16:colId xmlns:a16="http://schemas.microsoft.com/office/drawing/2014/main" val="2572560776"/>
                    </a:ext>
                  </a:extLst>
                </a:gridCol>
                <a:gridCol w="379348">
                  <a:extLst>
                    <a:ext uri="{9D8B030D-6E8A-4147-A177-3AD203B41FA5}">
                      <a16:colId xmlns:a16="http://schemas.microsoft.com/office/drawing/2014/main" val="2050235921"/>
                    </a:ext>
                  </a:extLst>
                </a:gridCol>
                <a:gridCol w="379348">
                  <a:extLst>
                    <a:ext uri="{9D8B030D-6E8A-4147-A177-3AD203B41FA5}">
                      <a16:colId xmlns:a16="http://schemas.microsoft.com/office/drawing/2014/main" val="3667624957"/>
                    </a:ext>
                  </a:extLst>
                </a:gridCol>
              </a:tblGrid>
              <a:tr h="1567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 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Jan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Feb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Mch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Apr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May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Jun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Jul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Aug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Sep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Oct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Nov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Dec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3155237769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Black Headed Gull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2878772563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Blackbird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359953342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Blackcap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3536368546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Blue Tit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644574357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Buzzard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974027512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Canada Goose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383786062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Carrion Crow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352566659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Chaffinch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2555148724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Chiffchaff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2882740945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Coal Tit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892900758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Collared Dove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2691340887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Dunnock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2653281132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Egyptian Goose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326063111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Goldfinch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2522660222"/>
                  </a:ext>
                </a:extLst>
              </a:tr>
              <a:tr h="27635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G.S. Woodpecker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2987706689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Great Tit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3489478191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Green Woodpecker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4151998822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Greenfinch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2270897764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Grey Heron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85690569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House Sparrow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4267364705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Jackdaw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65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933468855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Jay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984606355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Long Tailed Tit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3781999646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Magpie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3883453228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Mallard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3480606847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Mistle Thrush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859058005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Nuthatch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375370784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Pheasant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536996621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Pied Wagtail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747223782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Red Kite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3942339786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Redstart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158139101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Redwing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011444130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Reed Bunting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272519907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Reed Warbler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595409128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Ring Neck Parakeet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2408694932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Robin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090623364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Song Thrush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073477536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Sparrowhawk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948720806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Starling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7636043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Stock Dove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215501120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Swallow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4066573298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Treecreeper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3357629295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Whitethroat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394384991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Willow Warbler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410359220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Wood Pigeon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42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23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7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30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21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21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26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3710342592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Wren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200037518"/>
                  </a:ext>
                </a:extLst>
              </a:tr>
              <a:tr h="15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Total Birds observed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180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233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212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208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154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255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236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176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156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208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332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2361589520"/>
                  </a:ext>
                </a:extLst>
              </a:tr>
              <a:tr h="28372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Total species observed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15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22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17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22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22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8" marR="6228" marT="6228" marB="0" anchor="b"/>
                </a:tc>
                <a:extLst>
                  <a:ext uri="{0D108BD9-81ED-4DB2-BD59-A6C34878D82A}">
                    <a16:rowId xmlns:a16="http://schemas.microsoft.com/office/drawing/2014/main" val="185230354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9EF9E-1C2B-B99C-F037-E56EF049D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151B-373B-4C33-8350-ED914A063F66}" type="datetime8">
              <a:rPr lang="en-GB" smtClean="0"/>
              <a:t>09/01/2025 17:12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B64D6-CCDB-3651-98BA-EAD5A2281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Total Observations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392C9-97E7-160E-9EF0-B55BFB17A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C5A3-54A9-4108-A303-ACCF1769EEC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595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35C375-E1CD-8CAB-FF9B-2E908BFC87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DED54118-F347-4567-8B9A-A8FDC1A138EE}" type="datetime8">
              <a:rPr lang="en-GB" smtClean="0"/>
              <a:pPr>
                <a:spcAft>
                  <a:spcPts val="600"/>
                </a:spcAft>
              </a:pPr>
              <a:t>09/01/2025 17:12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305A1-D6FB-0502-6D6F-20AA05636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Total Observations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6D448-A5F9-FFE4-BD7B-AC3CC9FDE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44CC5A3-54A9-4108-A303-ACCF1769EECF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36F0B5D-75E2-771C-542D-0822449E6C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6706878"/>
              </p:ext>
            </p:extLst>
          </p:nvPr>
        </p:nvGraphicFramePr>
        <p:xfrm>
          <a:off x="779688" y="197200"/>
          <a:ext cx="5915025" cy="936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415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9FE97-E571-B237-D2FC-1B7F7944F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Most popular fields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6C126D-6EF3-F0F6-4ADC-3E641BD98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4118-F347-4567-8B9A-A8FDC1A138EE}" type="datetime8">
              <a:rPr lang="en-GB" smtClean="0"/>
              <a:t>09/01/2025 17:12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D88223-2AB5-D3C4-0888-37FD3B122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Total Observations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B9ACF8-2162-49D7-F4DD-DEDEEF2C1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C5A3-54A9-4108-A303-ACCF1769EECF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D627D46-21A7-F0F7-18A6-BA2E90A529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4150127"/>
              </p:ext>
            </p:extLst>
          </p:nvPr>
        </p:nvGraphicFramePr>
        <p:xfrm>
          <a:off x="471487" y="2168434"/>
          <a:ext cx="6136481" cy="621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8189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1FA80-F515-045A-6FBC-70E7D08AE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Busiest Months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0044FF-77D9-8749-8954-A2A0F986C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54118-F347-4567-8B9A-A8FDC1A138EE}" type="datetime8">
              <a:rPr lang="en-GB" smtClean="0"/>
              <a:t>09/01/2025 17:12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EE9A32-5A1C-5A35-2613-BFCEA00ED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Total Observations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7A64AA-F05D-972D-2056-57F6D3069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C5A3-54A9-4108-A303-ACCF1769EECF}" type="slidenum">
              <a:rPr lang="en-GB" smtClean="0"/>
              <a:t>5</a:t>
            </a:fld>
            <a:endParaRPr lang="en-GB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8" name="Chart 7">
                <a:extLst>
                  <a:ext uri="{FF2B5EF4-FFF2-40B4-BE49-F238E27FC236}">
                    <a16:creationId xmlns:a16="http://schemas.microsoft.com/office/drawing/2014/main" id="{C0533402-CDE4-3CA6-C201-2451C00CB42A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034200179"/>
                  </p:ext>
                </p:extLst>
              </p:nvPr>
            </p:nvGraphicFramePr>
            <p:xfrm>
              <a:off x="326571" y="3989205"/>
              <a:ext cx="6531429" cy="425345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8" name="Chart 7">
                <a:extLst>
                  <a:ext uri="{FF2B5EF4-FFF2-40B4-BE49-F238E27FC236}">
                    <a16:creationId xmlns:a16="http://schemas.microsoft.com/office/drawing/2014/main" id="{C0533402-CDE4-3CA6-C201-2451C00CB42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6571" y="3989205"/>
                <a:ext cx="6531429" cy="4253457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7AFE603-09D6-A32E-DD9C-765A3D1C19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4684186"/>
              </p:ext>
            </p:extLst>
          </p:nvPr>
        </p:nvGraphicFramePr>
        <p:xfrm>
          <a:off x="555783" y="2442107"/>
          <a:ext cx="5746433" cy="5526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22424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</TotalTime>
  <Words>711</Words>
  <Application>Microsoft Office PowerPoint</Application>
  <PresentationFormat>A4 Paper (210x297 mm)</PresentationFormat>
  <Paragraphs>661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Office Theme</vt:lpstr>
      <vt:lpstr>PowerPoint Presentation</vt:lpstr>
      <vt:lpstr>Total Observations 2024</vt:lpstr>
      <vt:lpstr>PowerPoint Presentation</vt:lpstr>
      <vt:lpstr>Most popular fields</vt:lpstr>
      <vt:lpstr>Busiest Months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 Guy</dc:creator>
  <cp:lastModifiedBy>Roy Guy</cp:lastModifiedBy>
  <cp:revision>2</cp:revision>
  <cp:lastPrinted>2025-01-08T18:21:56Z</cp:lastPrinted>
  <dcterms:created xsi:type="dcterms:W3CDTF">2025-01-08T17:09:15Z</dcterms:created>
  <dcterms:modified xsi:type="dcterms:W3CDTF">2025-01-09T17:13:34Z</dcterms:modified>
</cp:coreProperties>
</file>